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3" r:id="rId4"/>
    <p:sldId id="258" r:id="rId5"/>
    <p:sldId id="259" r:id="rId6"/>
    <p:sldId id="261" r:id="rId7"/>
    <p:sldId id="257" r:id="rId8"/>
    <p:sldId id="262" r:id="rId9"/>
    <p:sldId id="264" r:id="rId10"/>
    <p:sldId id="265" r:id="rId11"/>
    <p:sldId id="266" r:id="rId12"/>
    <p:sldId id="268" r:id="rId13"/>
    <p:sldId id="267"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48"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10/14/2016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10/14/2016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10/14/2016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10/14/2016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775" y="1360592"/>
            <a:ext cx="4430505" cy="2677648"/>
          </a:xfrm>
        </p:spPr>
        <p:txBody>
          <a:bodyPr/>
          <a:lstStyle/>
          <a:p>
            <a:r>
              <a:rPr lang="en-US" sz="8000" b="1" dirty="0" smtClean="0">
                <a:effectLst>
                  <a:outerShdw blurRad="38100" dist="38100" dir="2700000" algn="tl">
                    <a:srgbClr val="000000">
                      <a:alpha val="43137"/>
                    </a:srgbClr>
                  </a:outerShdw>
                </a:effectLst>
                <a:latin typeface="Cambria" panose="02040503050406030204" pitchFamily="18" charset="0"/>
              </a:rPr>
              <a:t>Better Answer</a:t>
            </a:r>
            <a:endParaRPr lang="en-US" sz="8000" b="1" dirty="0">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857775" y="4777380"/>
            <a:ext cx="4727685" cy="861420"/>
          </a:xfrm>
        </p:spPr>
        <p:txBody>
          <a:bodyPr>
            <a:noAutofit/>
          </a:bodyPr>
          <a:lstStyle/>
          <a:p>
            <a:r>
              <a:rPr lang="en-US" sz="3200" dirty="0" smtClean="0">
                <a:solidFill>
                  <a:schemeClr val="bg2"/>
                </a:solidFill>
                <a:latin typeface="Comic Sans MS" panose="030F0702030302020204" pitchFamily="66" charset="0"/>
              </a:rPr>
              <a:t>Ms. Singarajah</a:t>
            </a:r>
          </a:p>
          <a:p>
            <a:r>
              <a:rPr lang="en-US" sz="3200" dirty="0" smtClean="0">
                <a:solidFill>
                  <a:schemeClr val="bg2"/>
                </a:solidFill>
                <a:latin typeface="Comic Sans MS" panose="030F0702030302020204" pitchFamily="66" charset="0"/>
              </a:rPr>
              <a:t>7/8A</a:t>
            </a:r>
            <a:endParaRPr lang="en-US" sz="3200" dirty="0">
              <a:solidFill>
                <a:schemeClr val="bg2"/>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460" y="434340"/>
            <a:ext cx="6096000" cy="5943600"/>
          </a:xfrm>
          <a:prstGeom prst="rect">
            <a:avLst/>
          </a:prstGeom>
        </p:spPr>
      </p:pic>
    </p:spTree>
    <p:extLst>
      <p:ext uri="{BB962C8B-B14F-4D97-AF65-F5344CB8AC3E}">
        <p14:creationId xmlns:p14="http://schemas.microsoft.com/office/powerpoint/2010/main" val="332734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How is this restatement different?</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603500"/>
            <a:ext cx="9977866" cy="3416300"/>
          </a:xfrm>
        </p:spPr>
        <p:txBody>
          <a:bodyPr>
            <a:noAutofit/>
          </a:bodyPr>
          <a:lstStyle/>
          <a:p>
            <a:r>
              <a:rPr lang="en-US" sz="2800" dirty="0">
                <a:solidFill>
                  <a:srgbClr val="C00000"/>
                </a:solidFill>
                <a:latin typeface="Times New Roman" panose="02020603050405020304" pitchFamily="18" charset="0"/>
                <a:cs typeface="Times New Roman" panose="02020603050405020304" pitchFamily="18" charset="0"/>
              </a:rPr>
              <a:t>Yesterday when I got home from school, I did several things</a:t>
            </a:r>
            <a:r>
              <a:rPr lang="en-US" sz="2800" dirty="0" smtClean="0">
                <a:solidFill>
                  <a:srgbClr val="C00000"/>
                </a:solidFill>
                <a:latin typeface="Times New Roman" panose="02020603050405020304" pitchFamily="18" charset="0"/>
                <a:cs typeface="Times New Roman" panose="02020603050405020304" pitchFamily="18" charset="0"/>
              </a:rPr>
              <a:t>.</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How </a:t>
            </a:r>
            <a:r>
              <a:rPr lang="en-US" sz="2800" dirty="0">
                <a:solidFill>
                  <a:schemeClr val="tx1"/>
                </a:solidFill>
                <a:latin typeface="Times New Roman" panose="02020603050405020304" pitchFamily="18" charset="0"/>
                <a:cs typeface="Times New Roman" panose="02020603050405020304" pitchFamily="18" charset="0"/>
              </a:rPr>
              <a:t>is this restatement different from the first one we did? </a:t>
            </a:r>
          </a:p>
          <a:p>
            <a:r>
              <a:rPr lang="en-US" sz="2800" dirty="0" smtClean="0">
                <a:solidFill>
                  <a:schemeClr val="tx1"/>
                </a:solidFill>
                <a:latin typeface="Times New Roman" panose="02020603050405020304" pitchFamily="18" charset="0"/>
                <a:cs typeface="Times New Roman" panose="02020603050405020304" pitchFamily="18" charset="0"/>
              </a:rPr>
              <a:t>Do </a:t>
            </a:r>
            <a:r>
              <a:rPr lang="en-US" sz="2800" dirty="0">
                <a:solidFill>
                  <a:schemeClr val="tx1"/>
                </a:solidFill>
                <a:latin typeface="Times New Roman" panose="02020603050405020304" pitchFamily="18" charset="0"/>
                <a:cs typeface="Times New Roman" panose="02020603050405020304" pitchFamily="18" charset="0"/>
              </a:rPr>
              <a:t>either of these restatements give us specific answers to the question</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Do </a:t>
            </a:r>
            <a:r>
              <a:rPr lang="en-US" sz="2800" dirty="0">
                <a:solidFill>
                  <a:schemeClr val="tx1"/>
                </a:solidFill>
                <a:latin typeface="Times New Roman" panose="02020603050405020304" pitchFamily="18" charset="0"/>
                <a:cs typeface="Times New Roman" panose="02020603050405020304" pitchFamily="18" charset="0"/>
              </a:rPr>
              <a:t>we know exactly what the person did when he or she got home from school</a:t>
            </a:r>
          </a:p>
        </p:txBody>
      </p:sp>
    </p:spTree>
    <p:extLst>
      <p:ext uri="{BB962C8B-B14F-4D97-AF65-F5344CB8AC3E}">
        <p14:creationId xmlns:p14="http://schemas.microsoft.com/office/powerpoint/2010/main" val="255850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Times New Roman" panose="02020603050405020304" pitchFamily="18" charset="0"/>
                <a:cs typeface="Times New Roman" panose="02020603050405020304" pitchFamily="18" charset="0"/>
              </a:rPr>
              <a:t>Two kinds of Restatements</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5740" y="2331720"/>
            <a:ext cx="11590020" cy="4160520"/>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A </a:t>
            </a:r>
            <a:r>
              <a:rPr lang="en-US" sz="3200" dirty="0">
                <a:solidFill>
                  <a:schemeClr val="tx1"/>
                </a:solidFill>
                <a:latin typeface="Times New Roman" panose="02020603050405020304" pitchFamily="18" charset="0"/>
                <a:cs typeface="Times New Roman" panose="02020603050405020304" pitchFamily="18" charset="0"/>
              </a:rPr>
              <a:t>restatement that ends with . . . . is called an open restatement.  Sometimes it may have a transition word before the dots, such as because, by, in, or some other word. </a:t>
            </a:r>
          </a:p>
          <a:p>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A </a:t>
            </a:r>
            <a:r>
              <a:rPr lang="en-US" sz="3200" dirty="0">
                <a:solidFill>
                  <a:schemeClr val="tx1"/>
                </a:solidFill>
                <a:latin typeface="Times New Roman" panose="02020603050405020304" pitchFamily="18" charset="0"/>
                <a:cs typeface="Times New Roman" panose="02020603050405020304" pitchFamily="18" charset="0"/>
              </a:rPr>
              <a:t>restatement that ends with a period is called a closed restatement. </a:t>
            </a:r>
            <a:endParaRPr lang="en-US" sz="3200" dirty="0" smtClean="0">
              <a:solidFill>
                <a:schemeClr val="tx1"/>
              </a:solidFill>
              <a:latin typeface="Times New Roman" panose="02020603050405020304" pitchFamily="18" charset="0"/>
              <a:cs typeface="Times New Roman" panose="02020603050405020304" pitchFamily="18" charset="0"/>
            </a:endParaRPr>
          </a:p>
          <a:p>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Remember</a:t>
            </a:r>
            <a:r>
              <a:rPr lang="en-US" sz="3200" dirty="0">
                <a:solidFill>
                  <a:schemeClr val="tx1"/>
                </a:solidFill>
                <a:latin typeface="Times New Roman" panose="02020603050405020304" pitchFamily="18" charset="0"/>
                <a:cs typeface="Times New Roman" panose="02020603050405020304" pitchFamily="18" charset="0"/>
              </a:rPr>
              <a:t>, a restatement does not give the answer </a:t>
            </a:r>
          </a:p>
        </p:txBody>
      </p:sp>
    </p:spTree>
    <p:extLst>
      <p:ext uri="{BB962C8B-B14F-4D97-AF65-F5344CB8AC3E}">
        <p14:creationId xmlns:p14="http://schemas.microsoft.com/office/powerpoint/2010/main" val="240661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Times New Roman" panose="02020603050405020304" pitchFamily="18" charset="0"/>
                <a:cs typeface="Times New Roman" panose="02020603050405020304" pitchFamily="18" charset="0"/>
              </a:rPr>
              <a:t>Step Two: What is a GIST answer?</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8600" y="2240280"/>
            <a:ext cx="5751512" cy="42291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A gist answer does not contain important details. </a:t>
            </a:r>
          </a:p>
          <a:p>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gist answer states the main idea and can be used as the topic sentence</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gist answer makes us want to ask, “What do you mean?” </a:t>
            </a:r>
          </a:p>
          <a:p>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gist answer provokes us to investigate more.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640" y="2618274"/>
            <a:ext cx="5353146" cy="3851106"/>
          </a:xfrm>
          <a:prstGeom prst="rect">
            <a:avLst/>
          </a:prstGeom>
        </p:spPr>
      </p:pic>
    </p:spTree>
    <p:extLst>
      <p:ext uri="{BB962C8B-B14F-4D97-AF65-F5344CB8AC3E}">
        <p14:creationId xmlns:p14="http://schemas.microsoft.com/office/powerpoint/2010/main" val="360992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Why is it important to be on time for school everyday?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8620" y="2603500"/>
            <a:ext cx="11292840" cy="4048760"/>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 It is important to be on time for school every day because . . .  </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An example of a gist answer might be: It is important to be on time for school every day because promptness is a valuable characteristic. </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Let’s </a:t>
            </a:r>
            <a:r>
              <a:rPr lang="en-US" sz="2400" dirty="0">
                <a:solidFill>
                  <a:schemeClr val="tx1"/>
                </a:solidFill>
                <a:latin typeface="Times New Roman" panose="02020603050405020304" pitchFamily="18" charset="0"/>
                <a:cs typeface="Times New Roman" panose="02020603050405020304" pitchFamily="18" charset="0"/>
              </a:rPr>
              <a:t>check our answer: Do I give any important details in this gist answer? Could I use this sentence as the beginning of a paragraph? Could I ask “What do you mean?”  What do you mean when you say promptness is a valuable characteristic? Does this gist answer provoke us to investigate more</a:t>
            </a:r>
          </a:p>
        </p:txBody>
      </p:sp>
    </p:spTree>
    <p:extLst>
      <p:ext uri="{BB962C8B-B14F-4D97-AF65-F5344CB8AC3E}">
        <p14:creationId xmlns:p14="http://schemas.microsoft.com/office/powerpoint/2010/main" val="124823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Times New Roman" panose="02020603050405020304" pitchFamily="18" charset="0"/>
                <a:cs typeface="Times New Roman" panose="02020603050405020304" pitchFamily="18" charset="0"/>
              </a:rPr>
              <a:t>Step Three: Supporting Details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603500"/>
            <a:ext cx="10732246" cy="4071620"/>
          </a:xfrm>
        </p:spPr>
        <p:txBody>
          <a:bodyPr>
            <a:noAutofit/>
          </a:bodyPr>
          <a:lstStyle/>
          <a:p>
            <a:r>
              <a:rPr lang="en-US" sz="4000" dirty="0">
                <a:solidFill>
                  <a:schemeClr val="tx1"/>
                </a:solidFill>
                <a:latin typeface="Times New Roman" panose="02020603050405020304" pitchFamily="18" charset="0"/>
                <a:cs typeface="Times New Roman" panose="02020603050405020304" pitchFamily="18" charset="0"/>
              </a:rPr>
              <a:t> We are providing the specific details to support our gist answer. </a:t>
            </a:r>
          </a:p>
          <a:p>
            <a:r>
              <a:rPr lang="en-US" sz="4000" dirty="0" smtClean="0">
                <a:solidFill>
                  <a:schemeClr val="tx1"/>
                </a:solidFill>
                <a:latin typeface="Times New Roman" panose="02020603050405020304" pitchFamily="18" charset="0"/>
                <a:cs typeface="Times New Roman" panose="02020603050405020304" pitchFamily="18" charset="0"/>
              </a:rPr>
              <a:t>We </a:t>
            </a:r>
            <a:r>
              <a:rPr lang="en-US" sz="4000" dirty="0">
                <a:solidFill>
                  <a:schemeClr val="tx1"/>
                </a:solidFill>
                <a:latin typeface="Times New Roman" panose="02020603050405020304" pitchFamily="18" charset="0"/>
                <a:cs typeface="Times New Roman" panose="02020603050405020304" pitchFamily="18" charset="0"/>
              </a:rPr>
              <a:t>are actually writing the paragraph that will contain the complete answer to the question. </a:t>
            </a:r>
          </a:p>
          <a:p>
            <a:r>
              <a:rPr lang="en-US" sz="4000" dirty="0" smtClean="0">
                <a:solidFill>
                  <a:schemeClr val="tx1"/>
                </a:solidFill>
                <a:latin typeface="Times New Roman" panose="02020603050405020304" pitchFamily="18" charset="0"/>
                <a:cs typeface="Times New Roman" panose="02020603050405020304" pitchFamily="18" charset="0"/>
              </a:rPr>
              <a:t>We </a:t>
            </a:r>
            <a:r>
              <a:rPr lang="en-US" sz="4000" dirty="0">
                <a:solidFill>
                  <a:schemeClr val="tx1"/>
                </a:solidFill>
                <a:latin typeface="Times New Roman" panose="02020603050405020304" pitchFamily="18" charset="0"/>
                <a:cs typeface="Times New Roman" panose="02020603050405020304" pitchFamily="18" charset="0"/>
              </a:rPr>
              <a:t>are going to make an answer sandwich!</a:t>
            </a:r>
          </a:p>
        </p:txBody>
      </p:sp>
    </p:spTree>
    <p:extLst>
      <p:ext uri="{BB962C8B-B14F-4D97-AF65-F5344CB8AC3E}">
        <p14:creationId xmlns:p14="http://schemas.microsoft.com/office/powerpoint/2010/main" val="82085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latin typeface="Times New Roman" panose="02020603050405020304" pitchFamily="18" charset="0"/>
                <a:cs typeface="Times New Roman" panose="02020603050405020304" pitchFamily="18" charset="0"/>
              </a:rPr>
              <a:t>Ordering Details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17220" y="2354580"/>
            <a:ext cx="5362892" cy="3665221"/>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Chronological Order:  the way in which things happened in the article, essay, or story </a:t>
            </a:r>
          </a:p>
          <a:p>
            <a:r>
              <a:rPr lang="en-US" sz="2400" dirty="0" smtClean="0">
                <a:solidFill>
                  <a:schemeClr val="tx1"/>
                </a:solidFill>
                <a:latin typeface="Times New Roman" panose="02020603050405020304" pitchFamily="18" charset="0"/>
                <a:cs typeface="Times New Roman" panose="02020603050405020304" pitchFamily="18" charset="0"/>
              </a:rPr>
              <a:t>Order </a:t>
            </a:r>
            <a:r>
              <a:rPr lang="en-US" sz="2400" dirty="0">
                <a:solidFill>
                  <a:schemeClr val="tx1"/>
                </a:solidFill>
                <a:latin typeface="Times New Roman" panose="02020603050405020304" pitchFamily="18" charset="0"/>
                <a:cs typeface="Times New Roman" panose="02020603050405020304" pitchFamily="18" charset="0"/>
              </a:rPr>
              <a:t>of Importance:  either from most important to least important or vice versa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Complex </a:t>
            </a:r>
            <a:r>
              <a:rPr lang="en-US" sz="2400" dirty="0">
                <a:solidFill>
                  <a:schemeClr val="tx1"/>
                </a:solidFill>
                <a:latin typeface="Times New Roman" panose="02020603050405020304" pitchFamily="18" charset="0"/>
                <a:cs typeface="Times New Roman" panose="02020603050405020304" pitchFamily="18" charset="0"/>
              </a:rPr>
              <a:t>question order:  for questions that have several parts, we answer in the order in which they were asked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829" y="2354580"/>
            <a:ext cx="4508819" cy="3589020"/>
          </a:xfrm>
          <a:prstGeom prst="rect">
            <a:avLst/>
          </a:prstGeom>
        </p:spPr>
      </p:pic>
    </p:spTree>
    <p:extLst>
      <p:ext uri="{BB962C8B-B14F-4D97-AF65-F5344CB8AC3E}">
        <p14:creationId xmlns:p14="http://schemas.microsoft.com/office/powerpoint/2010/main" val="335615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smtClean="0">
                <a:latin typeface="Times New Roman" panose="02020603050405020304" pitchFamily="18" charset="0"/>
                <a:cs typeface="Times New Roman" panose="02020603050405020304" pitchFamily="18" charset="0"/>
              </a:rPr>
              <a:t>Step Four: Concluding Sentence</a:t>
            </a:r>
            <a:endParaRPr lang="en-US" sz="6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2603499"/>
            <a:ext cx="4160520" cy="3915037"/>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Rewording of the introductory sentence</a:t>
            </a:r>
          </a:p>
          <a:p>
            <a:r>
              <a:rPr lang="en-US" sz="3200" dirty="0" smtClean="0">
                <a:solidFill>
                  <a:schemeClr val="tx1"/>
                </a:solidFill>
                <a:latin typeface="Times New Roman" panose="02020603050405020304" pitchFamily="18" charset="0"/>
                <a:cs typeface="Times New Roman" panose="02020603050405020304" pitchFamily="18" charset="0"/>
              </a:rPr>
              <a:t>A sentence to wrap up our thinking and conclude our writing piece</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053" y="2603500"/>
            <a:ext cx="6415088" cy="3915037"/>
          </a:xfrm>
          <a:prstGeom prst="rect">
            <a:avLst/>
          </a:prstGeom>
        </p:spPr>
      </p:pic>
    </p:spTree>
    <p:extLst>
      <p:ext uri="{BB962C8B-B14F-4D97-AF65-F5344CB8AC3E}">
        <p14:creationId xmlns:p14="http://schemas.microsoft.com/office/powerpoint/2010/main" val="164036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EXAMPLE</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2400300"/>
            <a:ext cx="11818620" cy="4457700"/>
          </a:xfrm>
        </p:spPr>
        <p:txBody>
          <a:bodyPr>
            <a:normAutofit fontScale="92500"/>
          </a:bodyPr>
          <a:lstStyle/>
          <a:p>
            <a:r>
              <a:rPr lang="en-US" sz="3200" dirty="0">
                <a:solidFill>
                  <a:schemeClr val="tx1"/>
                </a:solidFill>
                <a:latin typeface="Times New Roman" panose="02020603050405020304" pitchFamily="18" charset="0"/>
                <a:cs typeface="Times New Roman" panose="02020603050405020304" pitchFamily="18" charset="0"/>
              </a:rPr>
              <a:t>Yesterday when I got home from school, I had a lot of things to do.  First of all, I had to put away the groceries so that my cold items would not ruin.  Then, I fed the cat and started the washing machine.  My mom called me and I talked to her for a few minutes before I started to cook supper.  While the chicken was baking, I put the clothes in the dryer and started grading some papers.  When my husband came in, we ate supper, and he helped me clean up the kitchen and put away the clean clothes.  Finally, I sat down to watch my favorite television show.  I had a lot of things to do, but I got it all done</a:t>
            </a:r>
            <a:r>
              <a:rPr lang="en-US" dirty="0"/>
              <a:t>!</a:t>
            </a:r>
          </a:p>
        </p:txBody>
      </p:sp>
    </p:spTree>
    <p:extLst>
      <p:ext uri="{BB962C8B-B14F-4D97-AF65-F5344CB8AC3E}">
        <p14:creationId xmlns:p14="http://schemas.microsoft.com/office/powerpoint/2010/main" val="236021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26" y="2686353"/>
            <a:ext cx="10456474" cy="3162903"/>
          </a:xfrm>
        </p:spPr>
        <p:txBody>
          <a:bodyPr/>
          <a:lstStyle/>
          <a:p>
            <a:r>
              <a:rPr lang="en-US" sz="6000" b="1" dirty="0" smtClean="0">
                <a:solidFill>
                  <a:schemeClr val="accent6">
                    <a:lumMod val="50000"/>
                  </a:schemeClr>
                </a:solidFill>
                <a:latin typeface="Bookman Old Style" panose="02050604050505020204" pitchFamily="18" charset="0"/>
              </a:rPr>
              <a:t>Its about…. Looking Good</a:t>
            </a:r>
            <a:br>
              <a:rPr lang="en-US" sz="6000" b="1" dirty="0" smtClean="0">
                <a:solidFill>
                  <a:schemeClr val="accent6">
                    <a:lumMod val="50000"/>
                  </a:schemeClr>
                </a:solidFill>
                <a:latin typeface="Bookman Old Style" panose="02050604050505020204" pitchFamily="18" charset="0"/>
              </a:rPr>
            </a:br>
            <a:r>
              <a:rPr lang="en-US" sz="6000" b="1" dirty="0">
                <a:solidFill>
                  <a:schemeClr val="accent6">
                    <a:lumMod val="50000"/>
                  </a:schemeClr>
                </a:solidFill>
                <a:latin typeface="Bookman Old Style" panose="02050604050505020204" pitchFamily="18" charset="0"/>
              </a:rPr>
              <a:t>	</a:t>
            </a:r>
            <a:r>
              <a:rPr lang="en-US" sz="6000" b="1" dirty="0" smtClean="0">
                <a:solidFill>
                  <a:schemeClr val="accent6">
                    <a:lumMod val="50000"/>
                  </a:schemeClr>
                </a:solidFill>
                <a:latin typeface="Bookman Old Style" panose="02050604050505020204" pitchFamily="18" charset="0"/>
              </a:rPr>
              <a:t>								&amp;</a:t>
            </a:r>
            <a:br>
              <a:rPr lang="en-US" sz="6000" b="1" dirty="0" smtClean="0">
                <a:solidFill>
                  <a:schemeClr val="accent6">
                    <a:lumMod val="50000"/>
                  </a:schemeClr>
                </a:solidFill>
                <a:latin typeface="Bookman Old Style" panose="02050604050505020204" pitchFamily="18" charset="0"/>
              </a:rPr>
            </a:br>
            <a:r>
              <a:rPr lang="en-US" sz="6000" b="1" dirty="0">
                <a:solidFill>
                  <a:schemeClr val="accent6">
                    <a:lumMod val="50000"/>
                  </a:schemeClr>
                </a:solidFill>
                <a:latin typeface="Bookman Old Style" panose="02050604050505020204" pitchFamily="18" charset="0"/>
              </a:rPr>
              <a:t>	</a:t>
            </a:r>
            <a:r>
              <a:rPr lang="en-US" sz="6000" b="1" dirty="0" smtClean="0">
                <a:solidFill>
                  <a:schemeClr val="accent6">
                    <a:lumMod val="50000"/>
                  </a:schemeClr>
                </a:solidFill>
                <a:latin typeface="Bookman Old Style" panose="02050604050505020204" pitchFamily="18" charset="0"/>
              </a:rPr>
              <a:t>					Sounding Smart</a:t>
            </a:r>
            <a:endParaRPr lang="en-US" sz="6000" b="1" dirty="0">
              <a:solidFill>
                <a:schemeClr val="accent6">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33399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452914"/>
            <a:ext cx="10253275" cy="4034972"/>
          </a:xfrm>
        </p:spPr>
        <p:txBody>
          <a:bodyPr/>
          <a:lstStyle/>
          <a:p>
            <a:r>
              <a:rPr lang="en-US" sz="4000" dirty="0" smtClean="0">
                <a:solidFill>
                  <a:schemeClr val="tx1"/>
                </a:solidFill>
                <a:latin typeface="Bookman Old Style" panose="02050604050505020204" pitchFamily="18" charset="0"/>
              </a:rPr>
              <a:t>It is a process </a:t>
            </a:r>
            <a:r>
              <a:rPr lang="en-US" sz="4000" dirty="0">
                <a:solidFill>
                  <a:schemeClr val="tx1"/>
                </a:solidFill>
                <a:latin typeface="Bookman Old Style" panose="02050604050505020204" pitchFamily="18" charset="0"/>
              </a:rPr>
              <a:t>that students can use to help </a:t>
            </a:r>
            <a:r>
              <a:rPr lang="en-US" sz="4000" dirty="0" smtClean="0">
                <a:solidFill>
                  <a:schemeClr val="tx1"/>
                </a:solidFill>
                <a:latin typeface="Bookman Old Style" panose="02050604050505020204" pitchFamily="18" charset="0"/>
              </a:rPr>
              <a:t>write well organized</a:t>
            </a:r>
            <a:r>
              <a:rPr lang="en-US" sz="4000" dirty="0">
                <a:solidFill>
                  <a:schemeClr val="tx1"/>
                </a:solidFill>
                <a:latin typeface="Bookman Old Style" panose="02050604050505020204" pitchFamily="18" charset="0"/>
              </a:rPr>
              <a:t>, good-looking, smart-sounding paragraphs when answering </a:t>
            </a:r>
            <a:r>
              <a:rPr lang="en-US" sz="4000" dirty="0" smtClean="0">
                <a:solidFill>
                  <a:schemeClr val="tx1"/>
                </a:solidFill>
                <a:latin typeface="Bookman Old Style" panose="02050604050505020204" pitchFamily="18" charset="0"/>
              </a:rPr>
              <a:t>constructed response </a:t>
            </a:r>
            <a:r>
              <a:rPr lang="en-US" sz="4000" dirty="0">
                <a:solidFill>
                  <a:schemeClr val="tx1"/>
                </a:solidFill>
                <a:latin typeface="Bookman Old Style" panose="02050604050505020204" pitchFamily="18" charset="0"/>
              </a:rPr>
              <a:t>questions.</a:t>
            </a:r>
          </a:p>
        </p:txBody>
      </p:sp>
    </p:spTree>
    <p:extLst>
      <p:ext uri="{BB962C8B-B14F-4D97-AF65-F5344CB8AC3E}">
        <p14:creationId xmlns:p14="http://schemas.microsoft.com/office/powerpoint/2010/main" val="206723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08246" cy="706964"/>
          </a:xfrm>
        </p:spPr>
        <p:txBody>
          <a:bodyPr/>
          <a:lstStyle/>
          <a:p>
            <a:pPr algn="ctr"/>
            <a:r>
              <a:rPr lang="en-US" sz="4800" b="1" dirty="0" smtClean="0">
                <a:latin typeface="Book Antiqua" panose="02040602050305030304" pitchFamily="18" charset="0"/>
              </a:rPr>
              <a:t>The Better Answer Sandwich</a:t>
            </a:r>
            <a:endParaRPr lang="en-US" sz="4800" b="1" dirty="0">
              <a:latin typeface="Book Antiqua" panose="02040602050305030304" pitchFamily="18" charset="0"/>
            </a:endParaRPr>
          </a:p>
        </p:txBody>
      </p:sp>
      <p:sp>
        <p:nvSpPr>
          <p:cNvPr id="3" name="Content Placeholder 2"/>
          <p:cNvSpPr>
            <a:spLocks noGrp="1"/>
          </p:cNvSpPr>
          <p:nvPr>
            <p:ph idx="1"/>
          </p:nvPr>
        </p:nvSpPr>
        <p:spPr>
          <a:xfrm>
            <a:off x="624114" y="2420620"/>
            <a:ext cx="9356499" cy="4119056"/>
          </a:xfrm>
        </p:spPr>
        <p:txBody>
          <a:bodyPr>
            <a:normAutofit/>
          </a:bodyPr>
          <a:lstStyle/>
          <a:p>
            <a:pPr>
              <a:buFont typeface="Arial" panose="020B0604020202020204" pitchFamily="34" charset="0"/>
              <a:buNone/>
            </a:pPr>
            <a:r>
              <a:rPr lang="en-US" altLang="en-US" sz="3000" dirty="0">
                <a:solidFill>
                  <a:srgbClr val="008040"/>
                </a:solidFill>
                <a:latin typeface="Book Antiqua" panose="02040602050305030304" pitchFamily="18" charset="0"/>
              </a:rPr>
              <a:t>1. Develop an introduction. 	</a:t>
            </a:r>
          </a:p>
          <a:p>
            <a:pPr>
              <a:buFont typeface="Arial" panose="020B0604020202020204" pitchFamily="34" charset="0"/>
              <a:buNone/>
            </a:pPr>
            <a:r>
              <a:rPr lang="en-US" altLang="en-US" sz="2600" dirty="0">
                <a:solidFill>
                  <a:srgbClr val="008040"/>
                </a:solidFill>
                <a:latin typeface="Book Antiqua" panose="02040602050305030304" pitchFamily="18" charset="0"/>
              </a:rPr>
              <a:t>      • Restate the question.</a:t>
            </a:r>
          </a:p>
          <a:p>
            <a:pPr>
              <a:buFont typeface="Arial" panose="020B0604020202020204" pitchFamily="34" charset="0"/>
              <a:buNone/>
            </a:pPr>
            <a:r>
              <a:rPr lang="en-US" altLang="en-US" sz="2600" dirty="0">
                <a:solidFill>
                  <a:srgbClr val="008040"/>
                </a:solidFill>
                <a:latin typeface="Book Antiqua" panose="02040602050305030304" pitchFamily="18" charset="0"/>
              </a:rPr>
              <a:t>      • Develop a gist answer.</a:t>
            </a:r>
            <a:endParaRPr lang="en-US" altLang="en-US" sz="3000" dirty="0">
              <a:latin typeface="Book Antiqua" panose="02040602050305030304" pitchFamily="18" charset="0"/>
            </a:endParaRPr>
          </a:p>
          <a:p>
            <a:pPr>
              <a:buFont typeface="Arial" panose="020B0604020202020204" pitchFamily="34" charset="0"/>
              <a:buNone/>
            </a:pPr>
            <a:endParaRPr lang="en-US" altLang="en-US" sz="3000" dirty="0">
              <a:latin typeface="Book Antiqua" panose="02040602050305030304" pitchFamily="18" charset="0"/>
            </a:endParaRPr>
          </a:p>
          <a:p>
            <a:pPr>
              <a:buFont typeface="Arial" panose="020B0604020202020204" pitchFamily="34" charset="0"/>
              <a:buNone/>
            </a:pPr>
            <a:r>
              <a:rPr lang="en-US" altLang="en-US" sz="3000" dirty="0">
                <a:solidFill>
                  <a:srgbClr val="0000FF"/>
                </a:solidFill>
                <a:latin typeface="Book Antiqua" panose="02040602050305030304" pitchFamily="18" charset="0"/>
              </a:rPr>
              <a:t>2. Build a body of evidence.</a:t>
            </a:r>
            <a:endParaRPr lang="en-US" altLang="en-US" sz="3000" dirty="0">
              <a:latin typeface="Book Antiqua" panose="02040602050305030304" pitchFamily="18" charset="0"/>
            </a:endParaRPr>
          </a:p>
          <a:p>
            <a:pPr>
              <a:buFont typeface="Arial" panose="020B0604020202020204" pitchFamily="34" charset="0"/>
              <a:buNone/>
            </a:pPr>
            <a:endParaRPr lang="en-US" altLang="en-US" sz="3000" dirty="0">
              <a:latin typeface="Book Antiqua" panose="02040602050305030304" pitchFamily="18" charset="0"/>
            </a:endParaRPr>
          </a:p>
          <a:p>
            <a:pPr>
              <a:buFont typeface="Arial" panose="020B0604020202020204" pitchFamily="34" charset="0"/>
              <a:buNone/>
            </a:pPr>
            <a:r>
              <a:rPr lang="en-US" altLang="en-US" sz="3000" dirty="0">
                <a:solidFill>
                  <a:srgbClr val="FF0000"/>
                </a:solidFill>
                <a:latin typeface="Book Antiqua" panose="02040602050305030304" pitchFamily="18" charset="0"/>
              </a:rPr>
              <a:t>3. Draw a conclusion.</a:t>
            </a:r>
            <a:endParaRPr lang="en-US" altLang="en-US" sz="4300" b="1" dirty="0">
              <a:latin typeface="Book Antiqua" panose="0204060205030503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300" y="2420620"/>
            <a:ext cx="5094240" cy="4119057"/>
          </a:xfrm>
          <a:prstGeom prst="rect">
            <a:avLst/>
          </a:prstGeom>
        </p:spPr>
      </p:pic>
    </p:spTree>
    <p:extLst>
      <p:ext uri="{BB962C8B-B14F-4D97-AF65-F5344CB8AC3E}">
        <p14:creationId xmlns:p14="http://schemas.microsoft.com/office/powerpoint/2010/main" val="110545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8" y="0"/>
            <a:ext cx="7639775" cy="6788762"/>
          </a:xfrm>
          <a:prstGeom prst="rect">
            <a:avLst/>
          </a:prstGeom>
        </p:spPr>
      </p:pic>
    </p:spTree>
    <p:extLst>
      <p:ext uri="{BB962C8B-B14F-4D97-AF65-F5344CB8AC3E}">
        <p14:creationId xmlns:p14="http://schemas.microsoft.com/office/powerpoint/2010/main" val="294122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latin typeface="Book Antiqua" panose="02040602050305030304" pitchFamily="18" charset="0"/>
              </a:rPr>
              <a:t>Types of Questions</a:t>
            </a:r>
            <a:endParaRPr lang="en-US" sz="5400" b="1" dirty="0">
              <a:latin typeface="Book Antiqua" panose="02040602050305030304" pitchFamily="18" charset="0"/>
            </a:endParaRPr>
          </a:p>
        </p:txBody>
      </p:sp>
      <p:sp>
        <p:nvSpPr>
          <p:cNvPr id="3" name="Text Placeholder 2"/>
          <p:cNvSpPr>
            <a:spLocks noGrp="1"/>
          </p:cNvSpPr>
          <p:nvPr>
            <p:ph type="body" idx="1"/>
          </p:nvPr>
        </p:nvSpPr>
        <p:spPr>
          <a:xfrm>
            <a:off x="653144" y="2603500"/>
            <a:ext cx="5326968" cy="576262"/>
          </a:xfrm>
        </p:spPr>
        <p:txBody>
          <a:bodyPr/>
          <a:lstStyle/>
          <a:p>
            <a:r>
              <a:rPr lang="en-US" sz="3200" b="1" dirty="0" smtClean="0">
                <a:latin typeface="Book Antiqua" panose="02040602050305030304" pitchFamily="18" charset="0"/>
              </a:rPr>
              <a:t>Informal Questions</a:t>
            </a:r>
            <a:endParaRPr lang="en-US" sz="3200" b="1" dirty="0">
              <a:latin typeface="Book Antiqua" panose="02040602050305030304" pitchFamily="18" charset="0"/>
            </a:endParaRPr>
          </a:p>
        </p:txBody>
      </p:sp>
      <p:sp>
        <p:nvSpPr>
          <p:cNvPr id="4" name="Content Placeholder 3"/>
          <p:cNvSpPr>
            <a:spLocks noGrp="1"/>
          </p:cNvSpPr>
          <p:nvPr>
            <p:ph sz="half" idx="2"/>
          </p:nvPr>
        </p:nvSpPr>
        <p:spPr>
          <a:xfrm>
            <a:off x="653143" y="3194276"/>
            <a:ext cx="5326969" cy="2840039"/>
          </a:xfrm>
        </p:spPr>
        <p:txBody>
          <a:bodyPr/>
          <a:lstStyle/>
          <a:p>
            <a:r>
              <a:rPr lang="en-US" altLang="en-US" sz="2400" b="1" dirty="0" smtClean="0">
                <a:solidFill>
                  <a:srgbClr val="000001"/>
                </a:solidFill>
                <a:latin typeface="Book Antiqua" panose="02040602050305030304" pitchFamily="18" charset="0"/>
              </a:rPr>
              <a:t>(</a:t>
            </a:r>
            <a:r>
              <a:rPr lang="en-US" altLang="en-US" sz="2400" b="1" dirty="0">
                <a:solidFill>
                  <a:srgbClr val="000001"/>
                </a:solidFill>
                <a:latin typeface="Book Antiqua" panose="02040602050305030304" pitchFamily="18" charset="0"/>
              </a:rPr>
              <a:t>There’s no need to look good or sound smart.)</a:t>
            </a:r>
            <a:endParaRPr lang="en-US" altLang="en-US" sz="4400" b="1" dirty="0">
              <a:solidFill>
                <a:srgbClr val="000001"/>
              </a:solidFill>
              <a:latin typeface="Book Antiqua" panose="02040602050305030304" pitchFamily="18" charset="0"/>
            </a:endParaRPr>
          </a:p>
          <a:p>
            <a:r>
              <a:rPr lang="en-US" altLang="en-US" sz="2400" dirty="0">
                <a:solidFill>
                  <a:srgbClr val="000001"/>
                </a:solidFill>
                <a:latin typeface="Book Antiqua" panose="02040602050305030304" pitchFamily="18" charset="0"/>
              </a:rPr>
              <a:t>   • What do you want for supper?</a:t>
            </a:r>
          </a:p>
          <a:p>
            <a:r>
              <a:rPr lang="en-US" altLang="en-US" sz="2400" dirty="0">
                <a:solidFill>
                  <a:srgbClr val="000001"/>
                </a:solidFill>
                <a:latin typeface="Book Antiqua" panose="02040602050305030304" pitchFamily="18" charset="0"/>
              </a:rPr>
              <a:t>   • Where’s the toothpaste?</a:t>
            </a:r>
          </a:p>
          <a:p>
            <a:r>
              <a:rPr lang="en-US" altLang="en-US" sz="2400" dirty="0">
                <a:solidFill>
                  <a:srgbClr val="000001"/>
                </a:solidFill>
                <a:latin typeface="Book Antiqua" panose="02040602050305030304" pitchFamily="18" charset="0"/>
              </a:rPr>
              <a:t>   • Where’d you put my hat?</a:t>
            </a:r>
            <a:endParaRPr lang="en-US" altLang="en-US" sz="2400" b="1" dirty="0">
              <a:effectLst>
                <a:outerShdw blurRad="38100" dist="38100" dir="2700000" algn="tl">
                  <a:srgbClr val="000000"/>
                </a:outerShdw>
              </a:effectLst>
              <a:latin typeface="Book Antiqua" panose="02040602050305030304" pitchFamily="18" charset="0"/>
            </a:endParaRPr>
          </a:p>
          <a:p>
            <a:endParaRPr lang="en-US" dirty="0"/>
          </a:p>
        </p:txBody>
      </p:sp>
      <p:sp>
        <p:nvSpPr>
          <p:cNvPr id="5" name="Text Placeholder 4"/>
          <p:cNvSpPr>
            <a:spLocks noGrp="1"/>
          </p:cNvSpPr>
          <p:nvPr>
            <p:ph type="body" sz="quarter" idx="3"/>
          </p:nvPr>
        </p:nvSpPr>
        <p:spPr/>
        <p:txBody>
          <a:bodyPr/>
          <a:lstStyle/>
          <a:p>
            <a:r>
              <a:rPr lang="en-US" sz="3200" b="1" dirty="0" smtClean="0">
                <a:latin typeface="Book Antiqua" panose="02040602050305030304" pitchFamily="18" charset="0"/>
              </a:rPr>
              <a:t>Formal Questions</a:t>
            </a:r>
            <a:endParaRPr lang="en-US" sz="3200" b="1" dirty="0">
              <a:latin typeface="Book Antiqua" panose="02040602050305030304" pitchFamily="18" charset="0"/>
            </a:endParaRPr>
          </a:p>
        </p:txBody>
      </p:sp>
      <p:sp>
        <p:nvSpPr>
          <p:cNvPr id="6" name="Content Placeholder 5"/>
          <p:cNvSpPr>
            <a:spLocks noGrp="1"/>
          </p:cNvSpPr>
          <p:nvPr>
            <p:ph sz="quarter" idx="4"/>
          </p:nvPr>
        </p:nvSpPr>
        <p:spPr>
          <a:xfrm>
            <a:off x="6208712" y="3179762"/>
            <a:ext cx="5504317" cy="2840039"/>
          </a:xfrm>
        </p:spPr>
        <p:txBody>
          <a:bodyPr>
            <a:noAutofit/>
          </a:bodyPr>
          <a:lstStyle/>
          <a:p>
            <a:r>
              <a:rPr lang="en-US" altLang="en-US" sz="2400" b="1" dirty="0" smtClean="0">
                <a:solidFill>
                  <a:srgbClr val="000000"/>
                </a:solidFill>
                <a:latin typeface="Book Antiqua" panose="02040602050305030304" pitchFamily="18" charset="0"/>
              </a:rPr>
              <a:t>(</a:t>
            </a:r>
            <a:r>
              <a:rPr lang="en-US" altLang="en-US" sz="2400" b="1" dirty="0">
                <a:solidFill>
                  <a:srgbClr val="000000"/>
                </a:solidFill>
                <a:latin typeface="Book Antiqua" panose="02040602050305030304" pitchFamily="18" charset="0"/>
              </a:rPr>
              <a:t>Responder needs to look good and sound smart.)</a:t>
            </a:r>
            <a:endParaRPr lang="en-US" altLang="en-US" sz="4400" b="1" dirty="0">
              <a:solidFill>
                <a:srgbClr val="000001"/>
              </a:solidFill>
              <a:latin typeface="Book Antiqua" panose="02040602050305030304" pitchFamily="18" charset="0"/>
            </a:endParaRPr>
          </a:p>
          <a:p>
            <a:r>
              <a:rPr lang="en-US" altLang="en-US" sz="2400" dirty="0">
                <a:solidFill>
                  <a:srgbClr val="000001"/>
                </a:solidFill>
                <a:latin typeface="Book Antiqua" panose="02040602050305030304" pitchFamily="18" charset="0"/>
              </a:rPr>
              <a:t>   • </a:t>
            </a:r>
            <a:r>
              <a:rPr lang="en-US" altLang="en-US" sz="2400" dirty="0">
                <a:solidFill>
                  <a:srgbClr val="000000"/>
                </a:solidFill>
                <a:latin typeface="Book Antiqua" panose="02040602050305030304" pitchFamily="18" charset="0"/>
              </a:rPr>
              <a:t>Job interview: Why do you want this job?</a:t>
            </a:r>
          </a:p>
          <a:p>
            <a:r>
              <a:rPr lang="en-US" altLang="en-US" sz="2400" dirty="0">
                <a:solidFill>
                  <a:srgbClr val="000000"/>
                </a:solidFill>
                <a:latin typeface="Book Antiqua" panose="02040602050305030304" pitchFamily="18" charset="0"/>
              </a:rPr>
              <a:t>   • Test questions: Why didn’t Tom go, too?</a:t>
            </a:r>
          </a:p>
          <a:p>
            <a:r>
              <a:rPr lang="en-US" altLang="en-US" sz="2400" dirty="0">
                <a:solidFill>
                  <a:srgbClr val="000000"/>
                </a:solidFill>
                <a:latin typeface="Book Antiqua" panose="02040602050305030304" pitchFamily="18" charset="0"/>
              </a:rPr>
              <a:t>   • Applications: Explain the details of your plan.</a:t>
            </a:r>
          </a:p>
        </p:txBody>
      </p:sp>
      <p:cxnSp>
        <p:nvCxnSpPr>
          <p:cNvPr id="8" name="Straight Connector 7"/>
          <p:cNvCxnSpPr/>
          <p:nvPr/>
        </p:nvCxnSpPr>
        <p:spPr>
          <a:xfrm flipH="1">
            <a:off x="5849257" y="2757714"/>
            <a:ext cx="14514" cy="3570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latin typeface="Book Antiqua" panose="02040602050305030304" pitchFamily="18" charset="0"/>
              </a:rPr>
              <a:t>Petitions</a:t>
            </a:r>
            <a:endParaRPr lang="en-US" b="1" dirty="0">
              <a:latin typeface="Book Antiqua" panose="02040602050305030304" pitchFamily="18" charset="0"/>
            </a:endParaRPr>
          </a:p>
        </p:txBody>
      </p:sp>
      <p:sp>
        <p:nvSpPr>
          <p:cNvPr id="3" name="Content Placeholder 2"/>
          <p:cNvSpPr>
            <a:spLocks noGrp="1"/>
          </p:cNvSpPr>
          <p:nvPr>
            <p:ph sz="half" idx="1"/>
          </p:nvPr>
        </p:nvSpPr>
        <p:spPr/>
        <p:txBody>
          <a:bodyPr/>
          <a:lstStyle/>
          <a:p>
            <a:pPr>
              <a:buNone/>
            </a:pPr>
            <a:r>
              <a:rPr lang="en-US" altLang="en-US" sz="3200" b="1" dirty="0">
                <a:solidFill>
                  <a:srgbClr val="A90820"/>
                </a:solidFill>
                <a:latin typeface="Book Antiqua" panose="02040602050305030304" pitchFamily="18" charset="0"/>
              </a:rPr>
              <a:t>Implicit Petitions tell us to</a:t>
            </a:r>
          </a:p>
          <a:p>
            <a:pPr>
              <a:buNone/>
            </a:pPr>
            <a:r>
              <a:rPr lang="en-US" altLang="en-US" sz="2800" b="1" dirty="0">
                <a:solidFill>
                  <a:srgbClr val="A90820"/>
                </a:solidFill>
                <a:latin typeface="Book Antiqua" panose="02040602050305030304" pitchFamily="18" charset="0"/>
              </a:rPr>
              <a:t>  think about . . . </a:t>
            </a:r>
          </a:p>
          <a:p>
            <a:pPr>
              <a:buNone/>
            </a:pPr>
            <a:r>
              <a:rPr lang="en-US" altLang="en-US" sz="2800" b="1" dirty="0">
                <a:solidFill>
                  <a:srgbClr val="A90820"/>
                </a:solidFill>
                <a:latin typeface="Book Antiqua" panose="02040602050305030304" pitchFamily="18" charset="0"/>
              </a:rPr>
              <a:t>  remember . . . </a:t>
            </a:r>
          </a:p>
          <a:p>
            <a:pPr>
              <a:buNone/>
            </a:pPr>
            <a:r>
              <a:rPr lang="en-US" altLang="en-US" sz="2800" b="1" dirty="0">
                <a:solidFill>
                  <a:srgbClr val="A90820"/>
                </a:solidFill>
                <a:latin typeface="Book Antiqua" panose="02040602050305030304" pitchFamily="18" charset="0"/>
              </a:rPr>
              <a:t>  consider . . .</a:t>
            </a:r>
            <a:endParaRPr lang="en-US" altLang="en-US" sz="3200" b="1" dirty="0">
              <a:solidFill>
                <a:srgbClr val="A90820"/>
              </a:solidFill>
              <a:latin typeface="Book Antiqua" panose="02040602050305030304" pitchFamily="18" charset="0"/>
            </a:endParaRPr>
          </a:p>
          <a:p>
            <a:endParaRPr lang="en-US" dirty="0"/>
          </a:p>
        </p:txBody>
      </p:sp>
      <p:sp>
        <p:nvSpPr>
          <p:cNvPr id="4" name="Content Placeholder 3"/>
          <p:cNvSpPr>
            <a:spLocks noGrp="1"/>
          </p:cNvSpPr>
          <p:nvPr>
            <p:ph sz="half" idx="2"/>
          </p:nvPr>
        </p:nvSpPr>
        <p:spPr/>
        <p:txBody>
          <a:bodyPr/>
          <a:lstStyle/>
          <a:p>
            <a:pPr>
              <a:spcBef>
                <a:spcPct val="20000"/>
              </a:spcBef>
              <a:buClr>
                <a:srgbClr val="FFFF66"/>
              </a:buClr>
              <a:buNone/>
            </a:pPr>
            <a:r>
              <a:rPr lang="en-US" altLang="en-US" sz="2800" b="1" dirty="0">
                <a:solidFill>
                  <a:srgbClr val="A90820"/>
                </a:solidFill>
                <a:latin typeface="Book Antiqua" panose="02040602050305030304" pitchFamily="18" charset="0"/>
              </a:rPr>
              <a:t>Explicit Petitions tell us to pick up our pencils and </a:t>
            </a:r>
          </a:p>
          <a:p>
            <a:pPr>
              <a:spcBef>
                <a:spcPct val="20000"/>
              </a:spcBef>
              <a:buClr>
                <a:srgbClr val="FFFF66"/>
              </a:buClr>
              <a:buNone/>
            </a:pPr>
            <a:r>
              <a:rPr lang="en-US" altLang="en-US" sz="2800" b="1" dirty="0">
                <a:solidFill>
                  <a:srgbClr val="A90820"/>
                </a:solidFill>
                <a:latin typeface="Book Antiqua" panose="02040602050305030304" pitchFamily="18" charset="0"/>
              </a:rPr>
              <a:t>  write . . . </a:t>
            </a:r>
          </a:p>
          <a:p>
            <a:pPr>
              <a:spcBef>
                <a:spcPct val="20000"/>
              </a:spcBef>
              <a:buClr>
                <a:srgbClr val="FFFF66"/>
              </a:buClr>
              <a:buNone/>
            </a:pPr>
            <a:r>
              <a:rPr lang="en-US" altLang="en-US" sz="2800" b="1" dirty="0">
                <a:solidFill>
                  <a:srgbClr val="A90820"/>
                </a:solidFill>
                <a:latin typeface="Book Antiqua" panose="02040602050305030304" pitchFamily="18" charset="0"/>
              </a:rPr>
              <a:t>  describe . . . </a:t>
            </a:r>
          </a:p>
          <a:p>
            <a:pPr>
              <a:spcBef>
                <a:spcPct val="20000"/>
              </a:spcBef>
              <a:buClr>
                <a:srgbClr val="FFFF66"/>
              </a:buClr>
              <a:buNone/>
            </a:pPr>
            <a:r>
              <a:rPr lang="en-US" altLang="en-US" sz="2800" b="1" dirty="0">
                <a:solidFill>
                  <a:srgbClr val="A90820"/>
                </a:solidFill>
                <a:latin typeface="Book Antiqua" panose="02040602050305030304" pitchFamily="18" charset="0"/>
              </a:rPr>
              <a:t>  tell . . . </a:t>
            </a:r>
          </a:p>
          <a:p>
            <a:pPr>
              <a:spcBef>
                <a:spcPct val="20000"/>
              </a:spcBef>
              <a:buClr>
                <a:srgbClr val="FFFF66"/>
              </a:buClr>
              <a:buNone/>
            </a:pPr>
            <a:r>
              <a:rPr lang="en-US" altLang="en-US" sz="2800" b="1" dirty="0">
                <a:solidFill>
                  <a:srgbClr val="A90820"/>
                </a:solidFill>
                <a:latin typeface="Book Antiqua" panose="02040602050305030304" pitchFamily="18" charset="0"/>
              </a:rPr>
              <a:t>  explain . . .</a:t>
            </a:r>
          </a:p>
          <a:p>
            <a:endParaRPr lang="en-US" dirty="0"/>
          </a:p>
        </p:txBody>
      </p:sp>
    </p:spTree>
    <p:extLst>
      <p:ext uri="{BB962C8B-B14F-4D97-AF65-F5344CB8AC3E}">
        <p14:creationId xmlns:p14="http://schemas.microsoft.com/office/powerpoint/2010/main" val="31176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latin typeface="Times New Roman" panose="02020603050405020304" pitchFamily="18" charset="0"/>
                <a:cs typeface="Times New Roman" panose="02020603050405020304" pitchFamily="18" charset="0"/>
              </a:rPr>
              <a:t>Step One: Restating the Question</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48640" y="2603500"/>
            <a:ext cx="4069080" cy="3416301"/>
          </a:xfrm>
        </p:spPr>
        <p:txBody>
          <a:bodyPr>
            <a:noAutofit/>
          </a:bodyPr>
          <a:lstStyle/>
          <a:p>
            <a:r>
              <a:rPr lang="en-US" sz="2400" dirty="0" smtClean="0">
                <a:latin typeface="Times New Roman" panose="02020603050405020304" pitchFamily="18" charset="0"/>
                <a:cs typeface="Times New Roman" panose="02020603050405020304" pitchFamily="18" charset="0"/>
              </a:rPr>
              <a:t>What does it mean to “restate the question?”</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Take the question and turn it into a statement.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When we restate the question, we are NOT answering the question!</a:t>
            </a:r>
          </a:p>
        </p:txBody>
      </p:sp>
      <p:sp>
        <p:nvSpPr>
          <p:cNvPr id="4" name="Content Placeholder 3"/>
          <p:cNvSpPr>
            <a:spLocks noGrp="1"/>
          </p:cNvSpPr>
          <p:nvPr>
            <p:ph sz="half" idx="2"/>
          </p:nvPr>
        </p:nvSpPr>
        <p:spPr>
          <a:xfrm>
            <a:off x="5417820" y="2194560"/>
            <a:ext cx="6012180" cy="4343400"/>
          </a:xfrm>
        </p:spPr>
        <p:txBody>
          <a:bodyPr>
            <a:noAutofit/>
          </a:bodyPr>
          <a:lstStyle/>
          <a:p>
            <a:r>
              <a:rPr lang="en-US" sz="2400" u="sng" dirty="0" smtClean="0">
                <a:latin typeface="Times New Roman" panose="02020603050405020304" pitchFamily="18" charset="0"/>
                <a:cs typeface="Times New Roman" panose="02020603050405020304" pitchFamily="18" charset="0"/>
              </a:rPr>
              <a:t>WHY DO WE NEED TO RESTATE?</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Restating makes you sound smart. It helps you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focus</a:t>
            </a:r>
            <a:r>
              <a:rPr lang="en-US" sz="2400" dirty="0" smtClean="0">
                <a:latin typeface="Times New Roman" panose="02020603050405020304" pitchFamily="18" charset="0"/>
                <a:cs typeface="Times New Roman" panose="02020603050405020304" pitchFamily="18" charset="0"/>
              </a:rPr>
              <a:t> on what you are being asked.</a:t>
            </a:r>
          </a:p>
          <a:p>
            <a:r>
              <a:rPr lang="en-US" sz="2400" dirty="0" smtClean="0">
                <a:latin typeface="Times New Roman" panose="02020603050405020304" pitchFamily="18" charset="0"/>
                <a:cs typeface="Times New Roman" panose="02020603050405020304" pitchFamily="18" charset="0"/>
              </a:rPr>
              <a:t>It is a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real world skill</a:t>
            </a:r>
            <a:r>
              <a:rPr lang="en-US" sz="2400" dirty="0" smtClean="0">
                <a:latin typeface="Times New Roman" panose="02020603050405020304" pitchFamily="18" charset="0"/>
                <a:cs typeface="Times New Roman" panose="02020603050405020304" pitchFamily="18" charset="0"/>
              </a:rPr>
              <a:t>, not just a school skill, because people use restating to give themselves another minute to think about the answer and confirm that they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really understand </a:t>
            </a:r>
            <a:r>
              <a:rPr lang="en-US" sz="2400" dirty="0" smtClean="0">
                <a:latin typeface="Times New Roman" panose="02020603050405020304" pitchFamily="18" charset="0"/>
                <a:cs typeface="Times New Roman" panose="02020603050405020304" pitchFamily="18" charset="0"/>
              </a:rPr>
              <a:t>what is being asked</a:t>
            </a:r>
          </a:p>
          <a:p>
            <a:r>
              <a:rPr lang="en-US" sz="2400" dirty="0" smtClean="0">
                <a:latin typeface="Times New Roman" panose="02020603050405020304" pitchFamily="18" charset="0"/>
                <a:cs typeface="Times New Roman" panose="02020603050405020304" pitchFamily="18" charset="0"/>
              </a:rPr>
              <a:t>It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leads to the </a:t>
            </a:r>
            <a:r>
              <a:rPr lang="en-US" sz="2400" dirty="0" smtClean="0">
                <a:latin typeface="Times New Roman" panose="02020603050405020304" pitchFamily="18" charset="0"/>
                <a:cs typeface="Times New Roman" panose="02020603050405020304" pitchFamily="18" charset="0"/>
              </a:rPr>
              <a:t>next step –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the answer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H="1">
            <a:off x="4950279" y="2603500"/>
            <a:ext cx="14514" cy="3570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05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What did you do yesterday when you got home from school?</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7180" y="2603500"/>
            <a:ext cx="11567160" cy="3980180"/>
          </a:xfrm>
        </p:spPr>
        <p:txBody>
          <a:bodyPr>
            <a:noAutofit/>
          </a:bodyPr>
          <a:lstStyle/>
          <a:p>
            <a:r>
              <a:rPr lang="en-US" sz="3200" dirty="0">
                <a:latin typeface="Times New Roman" panose="02020603050405020304" pitchFamily="18" charset="0"/>
                <a:cs typeface="Times New Roman" panose="02020603050405020304" pitchFamily="18" charset="0"/>
              </a:rPr>
              <a:t>This is an example of what we call a </a:t>
            </a:r>
            <a:r>
              <a:rPr lang="en-US" sz="3200" dirty="0" smtClean="0">
                <a:latin typeface="Times New Roman" panose="02020603050405020304" pitchFamily="18" charset="0"/>
                <a:cs typeface="Times New Roman" panose="02020603050405020304" pitchFamily="18" charset="0"/>
              </a:rPr>
              <a:t>known answer </a:t>
            </a:r>
            <a:r>
              <a:rPr lang="en-US" sz="3200" dirty="0">
                <a:latin typeface="Times New Roman" panose="02020603050405020304" pitchFamily="18" charset="0"/>
                <a:cs typeface="Times New Roman" panose="02020603050405020304" pitchFamily="18" charset="0"/>
              </a:rPr>
              <a:t>question.  In other words, we know the answer to this question.  But, remember, we don’t want to answer the question, we just want to restate it. </a:t>
            </a:r>
          </a:p>
          <a:p>
            <a:r>
              <a:rPr lang="en-US" sz="3200" dirty="0" smtClean="0">
                <a:solidFill>
                  <a:schemeClr val="accent2">
                    <a:lumMod val="75000"/>
                  </a:schemeClr>
                </a:solidFill>
                <a:latin typeface="Times New Roman" panose="02020603050405020304" pitchFamily="18" charset="0"/>
                <a:cs typeface="Times New Roman" panose="02020603050405020304" pitchFamily="18" charset="0"/>
              </a:rPr>
              <a:t>Yesterday </a:t>
            </a:r>
            <a:r>
              <a:rPr lang="en-US" sz="3200" dirty="0">
                <a:solidFill>
                  <a:schemeClr val="accent2">
                    <a:lumMod val="75000"/>
                  </a:schemeClr>
                </a:solidFill>
                <a:latin typeface="Times New Roman" panose="02020603050405020304" pitchFamily="18" charset="0"/>
                <a:cs typeface="Times New Roman" panose="02020603050405020304" pitchFamily="18" charset="0"/>
              </a:rPr>
              <a:t>when I got home from school I . . . . </a:t>
            </a:r>
          </a:p>
          <a:p>
            <a:r>
              <a:rPr lang="en-US" sz="3200" dirty="0" smtClean="0">
                <a:latin typeface="Times New Roman" panose="02020603050405020304" pitchFamily="18" charset="0"/>
                <a:cs typeface="Times New Roman" panose="02020603050405020304" pitchFamily="18" charset="0"/>
              </a:rPr>
              <a:t>Does </a:t>
            </a:r>
            <a:r>
              <a:rPr lang="en-US" sz="3200" dirty="0">
                <a:latin typeface="Times New Roman" panose="02020603050405020304" pitchFamily="18" charset="0"/>
                <a:cs typeface="Times New Roman" panose="02020603050405020304" pitchFamily="18" charset="0"/>
              </a:rPr>
              <a:t>this restatement answer the question? </a:t>
            </a:r>
          </a:p>
          <a:p>
            <a:r>
              <a:rPr lang="en-US" sz="3200" dirty="0" smtClean="0">
                <a:latin typeface="Times New Roman" panose="02020603050405020304" pitchFamily="18" charset="0"/>
                <a:cs typeface="Times New Roman" panose="02020603050405020304" pitchFamily="18" charset="0"/>
              </a:rPr>
              <a:t>Notice </a:t>
            </a:r>
            <a:r>
              <a:rPr lang="en-US" sz="3200" dirty="0">
                <a:latin typeface="Times New Roman" panose="02020603050405020304" pitchFamily="18" charset="0"/>
                <a:cs typeface="Times New Roman" panose="02020603050405020304" pitchFamily="18" charset="0"/>
              </a:rPr>
              <a:t>that it ends with dot, dot, dot—that means “more to come.”</a:t>
            </a:r>
          </a:p>
        </p:txBody>
      </p:sp>
    </p:spTree>
    <p:extLst>
      <p:ext uri="{BB962C8B-B14F-4D97-AF65-F5344CB8AC3E}">
        <p14:creationId xmlns:p14="http://schemas.microsoft.com/office/powerpoint/2010/main" val="156942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387</TotalTime>
  <Words>943</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Book Antiqua</vt:lpstr>
      <vt:lpstr>Bookman Old Style</vt:lpstr>
      <vt:lpstr>Cambria</vt:lpstr>
      <vt:lpstr>Century Gothic</vt:lpstr>
      <vt:lpstr>Comic Sans MS</vt:lpstr>
      <vt:lpstr>Times New Roman</vt:lpstr>
      <vt:lpstr>Wingdings 3</vt:lpstr>
      <vt:lpstr>Ion Boardroom</vt:lpstr>
      <vt:lpstr>Better Answer</vt:lpstr>
      <vt:lpstr>Its about…. Looking Good          &amp;       Sounding Smart</vt:lpstr>
      <vt:lpstr>It is a process that students can use to help write well organized, good-looking, smart-sounding paragraphs when answering constructed response questions.</vt:lpstr>
      <vt:lpstr>The Better Answer Sandwich</vt:lpstr>
      <vt:lpstr>PowerPoint Presentation</vt:lpstr>
      <vt:lpstr>Types of Questions</vt:lpstr>
      <vt:lpstr>Petitions</vt:lpstr>
      <vt:lpstr>Step One: Restating the Question</vt:lpstr>
      <vt:lpstr>What did you do yesterday when you got home from school?</vt:lpstr>
      <vt:lpstr>How is this restatement different?</vt:lpstr>
      <vt:lpstr>Two kinds of Restatements</vt:lpstr>
      <vt:lpstr>Step Two: What is a GIST answer?</vt:lpstr>
      <vt:lpstr>Why is it important to be on time for school everyday?</vt:lpstr>
      <vt:lpstr>Step Three: Supporting Details</vt:lpstr>
      <vt:lpstr>Ordering Details</vt:lpstr>
      <vt:lpstr>Step Four: Concluding Sentence</vt:lpstr>
      <vt:lpstr>EXAMPLE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Answer</dc:title>
  <dc:creator>Subesha S</dc:creator>
  <cp:lastModifiedBy>Home</cp:lastModifiedBy>
  <cp:revision>12</cp:revision>
  <dcterms:created xsi:type="dcterms:W3CDTF">2015-09-14T01:08:53Z</dcterms:created>
  <dcterms:modified xsi:type="dcterms:W3CDTF">2016-10-15T02:22:12Z</dcterms:modified>
</cp:coreProperties>
</file>